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ppt/slideLayouts/slideLayout29.xml" ContentType="application/vnd.openxmlformats-officedocument.presentationml.slideLayout+xml"/>
  <Override PartName="/docProps/core.xml" ContentType="application/vnd.openxmlformats-package.core-properties+xml"/>
  <Override PartName="/docMetadata/LabelInfo.xml" ContentType="application/vnd.ms-office.classificationlabels+xml"/>
  <Override PartName="/docProps/app.xml" ContentType="application/vnd.openxmlformats-officedocument.extended-properties+xml"/>
  <Override PartName="/ppt/notesSlides/notesSlide4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3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2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Masters/slideMaster3.xml" ContentType="application/vnd.openxmlformats-officedocument.presentationml.slideMaster+xml"/>
  <Override PartName="/ppt/viewProps.xml" ContentType="application/vnd.openxmlformats-officedocument.presentationml.viewProps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3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11.xml" ContentType="application/vnd.openxmlformats-officedocument.presentationml.slide+xml"/>
  <Override PartName="/ppt/slideLayouts/slideLayout16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6"/>
  </p:notesMasterIdLst>
  <p:sldIdLst>
    <p:sldId id="275" r:id="rId4"/>
    <p:sldId id="265" r:id="rId5"/>
    <p:sldId id="260" r:id="rId6"/>
    <p:sldId id="272" r:id="rId7"/>
    <p:sldId id="277" r:id="rId8"/>
    <p:sldId id="273" r:id="rId9"/>
    <p:sldId id="279" r:id="rId10"/>
    <p:sldId id="274" r:id="rId11"/>
    <p:sldId id="283" r:id="rId12"/>
    <p:sldId id="270" r:id="rId13"/>
    <p:sldId id="280" r:id="rId14"/>
    <p:sldId id="28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customXml" Target="../customXml/item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ustomXml" Target="../customXml/item3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8FDF8-BF96-4367-89D2-8669D864701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1BEF8E-36F1-41CB-AEA3-A5CE0F63C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33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Engaging with regulators and funders early; Creating capacity for multi‑stakeholder decision‑making; </a:t>
            </a:r>
            <a:r>
              <a:rPr lang="en-US" dirty="0">
                <a:effectLst/>
              </a:rPr>
              <a:t>Following patient‑focused research principles</a:t>
            </a:r>
            <a:endParaRPr lang="en-US" dirty="0"/>
          </a:p>
          <a:p>
            <a:r>
              <a:rPr lang="en-US" dirty="0">
                <a:effectLst/>
              </a:rPr>
              <a:t>Integrating lived experience into research priorities; </a:t>
            </a:r>
            <a:r>
              <a:rPr lang="en-US" dirty="0"/>
              <a:t>Ensuring data and endpoints reflect what matters to patients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BEF8E-36F1-41CB-AEA3-A5CE0F63C17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36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BEF8E-36F1-41CB-AEA3-A5CE0F63C17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423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BEF8E-36F1-41CB-AEA3-A5CE0F63C17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187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BEF8E-36F1-41CB-AEA3-A5CE0F63C17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082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FFA24-6BB3-5E28-A41B-573E9F9198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CA4614-7D43-EF91-A04A-0DD63FBD65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E5933C-D57E-C0F2-7C5E-2258F474E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210A-D8BE-47AF-BD75-CCE3EC36613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15695-2482-5255-DA9B-31BD36926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8B0E8-7CA9-436D-2469-361BB0058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D174F-39BD-4A04-BAD1-88124D2D5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61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20356-6FB5-EC90-B5D9-A9FDC8D85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368121-F175-9E31-1DAD-BA4805D81F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9C935-3280-B65B-44D9-074BF935B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210A-D8BE-47AF-BD75-CCE3EC36613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8A3B9-C4FA-40A5-0C7F-56475774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204EE-61DC-4C9D-E589-2CA17A905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D174F-39BD-4A04-BAD1-88124D2D5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4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09E2FE-7444-F578-C68F-B5BDCECE0F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7DFE4D-D1DB-E25E-0CB6-2E6462DF2B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E0DCE-F49B-05C6-B6BC-23DDB88F7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210A-D8BE-47AF-BD75-CCE3EC36613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9D8FC7-27BC-C013-E1BE-18ABB0CBE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20899-0385-3BCD-8A6F-8C548EA09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D174F-39BD-4A04-BAD1-88124D2D5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164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069B-6F39-4EE2-B951-BFB16B9E645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787BD-5DD4-4735-A092-53B17BAC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060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069B-6F39-4EE2-B951-BFB16B9E645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787BD-5DD4-4735-A092-53B17BAC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1019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069B-6F39-4EE2-B951-BFB16B9E645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787BD-5DD4-4735-A092-53B17BAC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412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069B-6F39-4EE2-B951-BFB16B9E645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787BD-5DD4-4735-A092-53B17BAC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857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069B-6F39-4EE2-B951-BFB16B9E645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787BD-5DD4-4735-A092-53B17BAC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272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069B-6F39-4EE2-B951-BFB16B9E645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787BD-5DD4-4735-A092-53B17BAC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3996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069B-6F39-4EE2-B951-BFB16B9E645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787BD-5DD4-4735-A092-53B17BAC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362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069B-6F39-4EE2-B951-BFB16B9E645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787BD-5DD4-4735-A092-53B17BAC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879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49F8F-3561-0A7B-D86B-44D4C5FD4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0680A-8FEE-5ECC-A56E-8952FED0A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199E7-B62F-737D-0055-00F17E5AF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210A-D8BE-47AF-BD75-CCE3EC36613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5FAB5-4DA2-E4B1-C584-5C75D549A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B79549-7D5A-6D30-A419-2D7DFEB0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D174F-39BD-4A04-BAD1-88124D2D5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7201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069B-6F39-4EE2-B951-BFB16B9E645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787BD-5DD4-4735-A092-53B17BAC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2380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069B-6F39-4EE2-B951-BFB16B9E645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787BD-5DD4-4735-A092-53B17BAC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8641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069B-6F39-4EE2-B951-BFB16B9E645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787BD-5DD4-4735-A092-53B17BAC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0828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3" name="Google Shape;93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6706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49930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68564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3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60210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8" name="Google Shape;118;p3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3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0" name="Google Shape;120;p3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99454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64670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8274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C395F-EC4B-0844-DF8A-941FC33B2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5A7BC-C3B1-3C32-ADDC-CFB1D95BF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961239-D5B2-0C51-CE4F-04A224AA8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210A-D8BE-47AF-BD75-CCE3EC36613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84F2D-E643-1F3D-CAAC-CCE88B1C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B3D77-D53D-C388-04BD-6EC6CAB40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D174F-39BD-4A04-BAD1-88124D2D5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4547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4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6" name="Google Shape;136;p4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7" name="Google Shape;137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08041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4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4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4" name="Google Shape;144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76979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4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73524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4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3530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DAB20-1556-42C2-A4ED-1C217A8C6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8A365-7E9F-5E7B-C14B-76C735806D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A08694-2668-ED7E-502D-0C438530E6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0E742-43DE-5253-2E9F-E4465E52F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210A-D8BE-47AF-BD75-CCE3EC36613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6B59A9-A8D7-AABA-4B31-4CE47F462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170202-E514-22EC-6CCA-098CB8B87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D174F-39BD-4A04-BAD1-88124D2D5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992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8BD80-0EE8-8294-ABB4-55E013CDA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883D0-6055-FFED-36D8-FDFB4A69A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FD11A3-B7CA-0F65-DB5D-C4AD2F8AC7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9A4D17-C8A5-570A-F6E9-A536820D9D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2BECE5-B565-1F45-4AAD-BE6553360F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34F05E-669F-E682-A947-45AD4A4C7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210A-D8BE-47AF-BD75-CCE3EC36613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AA76BD-DA61-1CCD-526B-3C7DE51CF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9AADB0-5A68-E7AD-588E-99DD04332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D174F-39BD-4A04-BAD1-88124D2D5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858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BD7F8-2D33-27F9-114D-5944AA973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3C8B10-6159-7AC3-871F-08766800C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210A-D8BE-47AF-BD75-CCE3EC36613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431C5B-F20E-2ABD-ED7E-8381B8BDE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4DE861-DE9D-8F44-B091-ABC993287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D174F-39BD-4A04-BAD1-88124D2D5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186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1DEFF5-8391-CA5E-A037-65679DD5A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210A-D8BE-47AF-BD75-CCE3EC36613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F7D0E9-51E4-B864-F791-E6FF18435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2FF5D2-9704-950F-0CE1-E0D3522D8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D174F-39BD-4A04-BAD1-88124D2D5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238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F9226-7446-218E-B349-D72524A38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460AA-459A-D20E-EF00-1CB4A608B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35BC2C-8BDF-6663-7B2E-C31F484C9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F9B99D-E814-3A64-28A8-665463A82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210A-D8BE-47AF-BD75-CCE3EC36613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A2B7CB-6942-F755-2A80-17ACB28C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BB96A1-52D4-8092-C578-2456296C5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D174F-39BD-4A04-BAD1-88124D2D5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615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CF083-B699-D9D2-A9D3-ED1872D7E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745357-4A43-CC62-E219-6D32CEAD0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EB120A-C5F9-B14A-997E-63FA36D61D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D1CC27-02B8-EBF0-6629-F8E9DC7E5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210A-D8BE-47AF-BD75-CCE3EC36613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67FEA6-DD06-6330-A2EB-CE3B7DC19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F9696F-58A9-3CCB-4A89-48F45F3C3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D174F-39BD-4A04-BAD1-88124D2D5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49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F34574-EE39-D4A7-6BA8-E7C502DDD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078265-18DF-4FDE-0E24-2DF845E5A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600EB2-D1B2-ED72-55C0-59E9819426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7210A-D8BE-47AF-BD75-CCE3EC36613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955FA-DB98-E0F7-F40B-F6EF1A9326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AE0DC-77AB-E87D-4881-11626874C5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D174F-39BD-4A04-BAD1-88124D2D5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05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9069B-6F39-4EE2-B951-BFB16B9E645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787BD-5DD4-4735-A092-53B17BAC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62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39338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A1E1CF-B6E2-99CF-A2CC-005DE14EE4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Engaging Patient and Community Partners to Advance</a:t>
            </a:r>
            <a:br>
              <a:rPr lang="en-US" sz="4400" b="1" dirty="0"/>
            </a:br>
            <a:r>
              <a:rPr lang="en-US" sz="4400" b="1" dirty="0"/>
              <a:t>Meaningful Research</a:t>
            </a:r>
            <a:endParaRPr lang="en-US" b="1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97C8152-EA6C-2BCD-800E-28EDE8413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1988" y="4574627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Jane Gunther, PhD, DABT</a:t>
            </a:r>
          </a:p>
          <a:p>
            <a:r>
              <a:rPr lang="en-US" dirty="0"/>
              <a:t>Science Officer, </a:t>
            </a:r>
            <a:r>
              <a:rPr lang="en-US" dirty="0" err="1"/>
              <a:t>cureCADASIL</a:t>
            </a:r>
            <a:br>
              <a:rPr lang="en-US" dirty="0"/>
            </a:br>
            <a:r>
              <a:rPr lang="en-US" i="1" dirty="0"/>
              <a:t>Co‑Principal Investigator, CZI PPC Grant with Dr. Fanny Elahi</a:t>
            </a:r>
          </a:p>
          <a:p>
            <a:r>
              <a:rPr lang="en-US" i="1" dirty="0"/>
              <a:t>June 27, 2026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6D71D5-D8A3-9B60-C31C-6BBE7D0E1ED8}"/>
              </a:ext>
            </a:extLst>
          </p:cNvPr>
          <p:cNvSpPr/>
          <p:nvPr/>
        </p:nvSpPr>
        <p:spPr>
          <a:xfrm>
            <a:off x="-2011" y="3711"/>
            <a:ext cx="12191998" cy="109138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1135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F75DD-5C6D-4AC9-44E6-B3EB3233E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99781DB-4539-8E62-5DE8-3F580DE29F99}"/>
              </a:ext>
            </a:extLst>
          </p:cNvPr>
          <p:cNvSpPr/>
          <p:nvPr/>
        </p:nvSpPr>
        <p:spPr>
          <a:xfrm>
            <a:off x="-2011" y="3711"/>
            <a:ext cx="12191998" cy="109138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Happens Next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233088-3CC5-7C02-E48F-36438F6336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677525" y="6115417"/>
            <a:ext cx="1078072" cy="55981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B6EE5F-BF88-01AB-0802-D3650EDA4728}"/>
              </a:ext>
            </a:extLst>
          </p:cNvPr>
          <p:cNvCxnSpPr>
            <a:cxnSpLocks/>
          </p:cNvCxnSpPr>
          <p:nvPr/>
        </p:nvCxnSpPr>
        <p:spPr>
          <a:xfrm>
            <a:off x="289513" y="5821510"/>
            <a:ext cx="11359562" cy="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3151256-AC15-D47D-1B49-71DFC1F6B032}"/>
              </a:ext>
            </a:extLst>
          </p:cNvPr>
          <p:cNvSpPr txBox="1"/>
          <p:nvPr/>
        </p:nvSpPr>
        <p:spPr>
          <a:xfrm flipH="1">
            <a:off x="672285" y="1359654"/>
            <a:ext cx="10843405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PCORI Letter of Intent submission for Capacity Building grant: October 1, 2026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Highly competitive - up to $300,000 over 2 years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Builds skills, structure, and readiness for stakeholder‑partnered research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Starting capacity‑building work now — including preparing stakeholders for future engagement activities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Encouraging full participation in </a:t>
            </a:r>
            <a:r>
              <a:rPr lang="en-US" sz="2400" dirty="0" err="1"/>
              <a:t>cureCADASIL’s</a:t>
            </a:r>
            <a:r>
              <a:rPr lang="en-US" sz="2400" dirty="0"/>
              <a:t> registry as part of ongoing patient participation in research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Local stakeholder meeting with Dr. Elahi at Mount Sinai in the Fall – in early planning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5FD48F-9A68-2E62-AA06-2ACE6E3FE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13" y="5857621"/>
            <a:ext cx="2819644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81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62F49AD-23C9-C655-7B99-9F68635D7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59A9E64-961B-ED05-8616-687BE925B2FA}"/>
              </a:ext>
            </a:extLst>
          </p:cNvPr>
          <p:cNvSpPr/>
          <p:nvPr/>
        </p:nvSpPr>
        <p:spPr>
          <a:xfrm>
            <a:off x="-2011" y="3711"/>
            <a:ext cx="12191998" cy="109138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Where We Go From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8A8C98-5A47-2516-E03A-A111D50C39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677525" y="6115417"/>
            <a:ext cx="1078072" cy="55981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A348136-2707-D4E5-09C4-115DEC5EB989}"/>
              </a:ext>
            </a:extLst>
          </p:cNvPr>
          <p:cNvCxnSpPr>
            <a:cxnSpLocks/>
          </p:cNvCxnSpPr>
          <p:nvPr/>
        </p:nvCxnSpPr>
        <p:spPr>
          <a:xfrm>
            <a:off x="289513" y="5821510"/>
            <a:ext cx="11359562" cy="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E038808-3C78-6E0B-3392-7BC4548D5B1E}"/>
              </a:ext>
            </a:extLst>
          </p:cNvPr>
          <p:cNvSpPr txBox="1"/>
          <p:nvPr/>
        </p:nvSpPr>
        <p:spPr>
          <a:xfrm flipH="1">
            <a:off x="648422" y="1671363"/>
            <a:ext cx="109143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effectLst/>
              </a:rPr>
              <a:t>What we are building together is capacity — real capacity — for the CADASIL community to participate fully as stakeholders</a:t>
            </a:r>
          </a:p>
          <a:p>
            <a:pPr algn="ctr"/>
            <a:endParaRPr lang="en-US" sz="2400" dirty="0"/>
          </a:p>
          <a:p>
            <a:pPr marL="233363" indent="-233363"/>
            <a:r>
              <a:rPr lang="en-US" sz="2400" dirty="0">
                <a:effectLst/>
              </a:rPr>
              <a:t>• </a:t>
            </a:r>
            <a:r>
              <a:rPr lang="en-US" sz="2400" dirty="0"/>
              <a:t>We are taking the foundation built with the CZI grant and preparing to expand it to additional investigators who are interested in coordinated, stakeholder‑partnered work with </a:t>
            </a:r>
            <a:r>
              <a:rPr lang="en-US" sz="2400" dirty="0" err="1"/>
              <a:t>cureCADASIL</a:t>
            </a:r>
            <a:r>
              <a:rPr lang="en-US" sz="2400" dirty="0"/>
              <a:t> — strengthening the patient voice and shared learning</a:t>
            </a:r>
          </a:p>
          <a:p>
            <a:pPr marL="233363" indent="-233363"/>
            <a:endParaRPr lang="en-US" sz="2400" dirty="0"/>
          </a:p>
          <a:p>
            <a:pPr marL="233363" indent="-233363"/>
            <a:r>
              <a:rPr lang="en-US" sz="2400" dirty="0">
                <a:effectLst/>
              </a:rPr>
              <a:t>• </a:t>
            </a:r>
            <a:r>
              <a:rPr lang="en-US" sz="2400" dirty="0"/>
              <a:t>We are preparing to move into coordinated, multi‑stakeholder discussions that will guide future research and trial readiness</a:t>
            </a:r>
            <a:endParaRPr lang="en-US" sz="2400" dirty="0">
              <a:effectLst/>
            </a:endParaRPr>
          </a:p>
          <a:p>
            <a:pPr algn="ctr"/>
            <a:endParaRPr lang="en-US" sz="2400" b="1" dirty="0">
              <a:effectLst/>
            </a:endParaRPr>
          </a:p>
          <a:p>
            <a:pPr algn="ctr"/>
            <a:r>
              <a:rPr lang="en-US" sz="2400" b="1" dirty="0">
                <a:effectLst/>
              </a:rPr>
              <a:t>Thank you for being part of shaping where we go next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88685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5C921-490B-4AB1-3889-03F49D53E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4C8AEE0-1C4B-11A4-BC78-604731D49987}"/>
              </a:ext>
            </a:extLst>
          </p:cNvPr>
          <p:cNvSpPr/>
          <p:nvPr/>
        </p:nvSpPr>
        <p:spPr>
          <a:xfrm>
            <a:off x="-2011" y="3711"/>
            <a:ext cx="12191998" cy="109138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B6CF1D-5CC7-9384-7B82-B6674CE106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677525" y="6115417"/>
            <a:ext cx="1078072" cy="55981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9100DC6-33BF-8F45-18E1-F0E5698A5BE6}"/>
              </a:ext>
            </a:extLst>
          </p:cNvPr>
          <p:cNvCxnSpPr>
            <a:cxnSpLocks/>
          </p:cNvCxnSpPr>
          <p:nvPr/>
        </p:nvCxnSpPr>
        <p:spPr>
          <a:xfrm>
            <a:off x="289513" y="5821510"/>
            <a:ext cx="11359562" cy="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C5195E3C-E24E-B374-BA2A-35278B761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44" y="549403"/>
            <a:ext cx="10427887" cy="482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57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A0E85-1A88-6C83-AE4E-7172185C2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465C041-BDFF-D938-9488-4A2D5E30FAC7}"/>
              </a:ext>
            </a:extLst>
          </p:cNvPr>
          <p:cNvSpPr/>
          <p:nvPr/>
        </p:nvSpPr>
        <p:spPr>
          <a:xfrm>
            <a:off x="-2011" y="3711"/>
            <a:ext cx="12191998" cy="109138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chemeClr val="bg1"/>
                </a:solidFill>
              </a:rPr>
              <a:t>CADASIL research needs the patient voice and shared priorities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A6FD7E-91BD-B489-E489-2B09FBE5EF6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677525" y="6115417"/>
            <a:ext cx="1078072" cy="55981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38DC88-303B-CCE8-3D03-654A4666DBEA}"/>
              </a:ext>
            </a:extLst>
          </p:cNvPr>
          <p:cNvCxnSpPr>
            <a:cxnSpLocks/>
          </p:cNvCxnSpPr>
          <p:nvPr/>
        </p:nvCxnSpPr>
        <p:spPr>
          <a:xfrm>
            <a:off x="289513" y="5821510"/>
            <a:ext cx="11359562" cy="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11F33BD-4BD0-878D-4163-AA670A43E4E7}"/>
              </a:ext>
            </a:extLst>
          </p:cNvPr>
          <p:cNvSpPr txBox="1"/>
          <p:nvPr/>
        </p:nvSpPr>
        <p:spPr>
          <a:xfrm flipH="1">
            <a:off x="491850" y="1645484"/>
            <a:ext cx="1120427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363" marR="0" lvl="0" indent="-2333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Early research has followed a top‑down model with limited stakeholder involvement.</a:t>
            </a:r>
          </a:p>
          <a:p>
            <a:pPr marL="233363" marR="0" lvl="0" indent="-2333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Trial‑readiness efforts have not been shaped by patient, family, caregiver priorities.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Many patients want to contribute but don’t see a path toward future clinical trials.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Investigators want patient input but lack a structured way to gather it.</a:t>
            </a:r>
          </a:p>
          <a:p>
            <a:pPr marL="284163" marR="0" lvl="0" indent="-2841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Without coordinated engagement, the field cannot identify patient‑centered priorities for future trials.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895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203" name="Google Shape;203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204" name="Google Shape;20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68B78AB-CC70-3D95-AFF9-86241A956D8A}"/>
              </a:ext>
            </a:extLst>
          </p:cNvPr>
          <p:cNvSpPr txBox="1"/>
          <p:nvPr/>
        </p:nvSpPr>
        <p:spPr>
          <a:xfrm>
            <a:off x="435429" y="1802671"/>
            <a:ext cx="96926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Scan the QR code and choose all the stakeholder groups you believe need to have a voice as research accelerates toward clinical trials (you may select more than one).</a:t>
            </a:r>
            <a:endParaRPr lang="en-US" sz="16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2C8CE-AB92-82DC-04F6-65A671222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B2FA228-C936-ACAB-7B21-77089CD35B3F}"/>
              </a:ext>
            </a:extLst>
          </p:cNvPr>
          <p:cNvSpPr/>
          <p:nvPr/>
        </p:nvSpPr>
        <p:spPr>
          <a:xfrm>
            <a:off x="-2011" y="3711"/>
            <a:ext cx="12191998" cy="109138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en-US" sz="3600" b="1" dirty="0"/>
              <a:t>Where CADASIL sits within the larger NINDS landscape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67B124-FD4D-3BF2-174E-DE33DBAE05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677525" y="6115417"/>
            <a:ext cx="1078072" cy="55981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7B7632C-B610-30AF-447A-1B0F62E04A55}"/>
              </a:ext>
            </a:extLst>
          </p:cNvPr>
          <p:cNvCxnSpPr>
            <a:cxnSpLocks/>
          </p:cNvCxnSpPr>
          <p:nvPr/>
        </p:nvCxnSpPr>
        <p:spPr>
          <a:xfrm>
            <a:off x="289513" y="5821510"/>
            <a:ext cx="11359562" cy="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0DA5CF9-A2E4-C86C-4EA4-D5BE9A0C0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683" y="5968547"/>
            <a:ext cx="2225233" cy="5867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AC3D44-BBF5-4435-30A1-92B2524BC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815" y="1078093"/>
            <a:ext cx="8393853" cy="470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183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EE2CF-E1DE-8176-33AD-707857A3D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60C8E4D-1994-986B-F4C1-529B6B0C9ABA}"/>
              </a:ext>
            </a:extLst>
          </p:cNvPr>
          <p:cNvSpPr/>
          <p:nvPr/>
        </p:nvSpPr>
        <p:spPr>
          <a:xfrm>
            <a:off x="-2011" y="3711"/>
            <a:ext cx="12191998" cy="109138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en-US" sz="3600" b="1" dirty="0"/>
              <a:t>Where CADASIL sits within the larger NINDS landscape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5DC6FD-C0B6-6865-6E1E-1192D29D12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677525" y="6115417"/>
            <a:ext cx="1078072" cy="55981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B5C748-267D-2E0E-1D61-35826D2E3A88}"/>
              </a:ext>
            </a:extLst>
          </p:cNvPr>
          <p:cNvCxnSpPr>
            <a:cxnSpLocks/>
          </p:cNvCxnSpPr>
          <p:nvPr/>
        </p:nvCxnSpPr>
        <p:spPr>
          <a:xfrm>
            <a:off x="289513" y="5821510"/>
            <a:ext cx="11359562" cy="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40B9AAD-FE79-CAA3-C566-567DF9EA7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683" y="5968547"/>
            <a:ext cx="2225233" cy="5867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DAFCA9-5100-B26F-3739-6DBC63FC46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198" y="1140002"/>
            <a:ext cx="8282733" cy="463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8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C7217-0C31-E071-2B75-72EB4FB4E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8DD0349-CF48-6A95-482E-349BB5E765E9}"/>
              </a:ext>
            </a:extLst>
          </p:cNvPr>
          <p:cNvSpPr/>
          <p:nvPr/>
        </p:nvSpPr>
        <p:spPr>
          <a:xfrm>
            <a:off x="-2011" y="3711"/>
            <a:ext cx="12191998" cy="109138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en-US" sz="3600" b="1" dirty="0"/>
              <a:t>What Does Patient‑Partnered Research Look Like?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E62BDE-30EE-5EFC-137C-10630C64D34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677525" y="6115417"/>
            <a:ext cx="1078072" cy="55981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FFD58AC-32CF-8014-6CDB-A8EC29F4B5AE}"/>
              </a:ext>
            </a:extLst>
          </p:cNvPr>
          <p:cNvCxnSpPr>
            <a:cxnSpLocks/>
          </p:cNvCxnSpPr>
          <p:nvPr/>
        </p:nvCxnSpPr>
        <p:spPr>
          <a:xfrm>
            <a:off x="289513" y="5821510"/>
            <a:ext cx="11359562" cy="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A08857A-1D0E-A1EE-60A5-0035CF92BACD}"/>
              </a:ext>
            </a:extLst>
          </p:cNvPr>
          <p:cNvSpPr txBox="1"/>
          <p:nvPr/>
        </p:nvSpPr>
        <p:spPr>
          <a:xfrm>
            <a:off x="542925" y="5847387"/>
            <a:ext cx="6685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Slide presented by Terina Martinez, PhD, Executive Director, Huntington’s Disease Regulatory Science Consortium (HD-RSC), Critical Path Institute. </a:t>
            </a:r>
            <a:r>
              <a:rPr lang="en-US" sz="1600" b="1" dirty="0"/>
              <a:t>“Updates from CP-RND: Huntington’s Disease (HD)”</a:t>
            </a:r>
            <a:r>
              <a:rPr lang="en-US" sz="1600" dirty="0"/>
              <a:t>,</a:t>
            </a:r>
            <a:r>
              <a:rPr lang="en-US" sz="1600" b="1" dirty="0"/>
              <a:t> </a:t>
            </a:r>
            <a:r>
              <a:rPr lang="en-US" sz="1600" dirty="0"/>
              <a:t>June 5, 2026.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390EC3-E11E-B428-5925-EC313F510F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7267" y="1176354"/>
            <a:ext cx="9012800" cy="464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142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F2E98-7E39-73A6-FED0-FD48A3E90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1F7AE2E-03E9-95E6-DD1D-1D600D3A18A9}"/>
              </a:ext>
            </a:extLst>
          </p:cNvPr>
          <p:cNvSpPr/>
          <p:nvPr/>
        </p:nvSpPr>
        <p:spPr>
          <a:xfrm>
            <a:off x="-2011" y="3711"/>
            <a:ext cx="12191998" cy="109138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/>
              <a:t>Where We Are on the Path Toward Patient‑Partnered Collaborative Research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6E1975-2814-6DD6-D740-5B205358995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677525" y="6115417"/>
            <a:ext cx="1078072" cy="55981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F1DEAFD-0A5F-43BF-8CDA-D92A4D283226}"/>
              </a:ext>
            </a:extLst>
          </p:cNvPr>
          <p:cNvCxnSpPr>
            <a:cxnSpLocks/>
          </p:cNvCxnSpPr>
          <p:nvPr/>
        </p:nvCxnSpPr>
        <p:spPr>
          <a:xfrm>
            <a:off x="289513" y="5821510"/>
            <a:ext cx="11359562" cy="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AB24424-886F-8787-233A-CC2F67A570FD}"/>
              </a:ext>
            </a:extLst>
          </p:cNvPr>
          <p:cNvSpPr txBox="1"/>
          <p:nvPr/>
        </p:nvSpPr>
        <p:spPr>
          <a:xfrm flipH="1">
            <a:off x="684904" y="1472958"/>
            <a:ext cx="1084340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We began by listening to the community. </a:t>
            </a:r>
            <a:r>
              <a:rPr lang="en-US" dirty="0"/>
              <a:t>The international CAG survey — conducted with Dr. Elahi’s lab, the </a:t>
            </a:r>
            <a:r>
              <a:rPr lang="en-US" dirty="0" err="1"/>
              <a:t>cureCADASIL</a:t>
            </a:r>
            <a:r>
              <a:rPr lang="en-US" dirty="0"/>
              <a:t> Community Advisory Group &amp; leadership, and funded through our CZI grant — led to a 2026 publication* that provided an initial foundation for understanding patient‑reported outcomes and priorities for future trials.</a:t>
            </a:r>
          </a:p>
          <a:p>
            <a:endParaRPr lang="en-US" dirty="0"/>
          </a:p>
          <a:p>
            <a:r>
              <a:rPr lang="en-US" b="1" dirty="0"/>
              <a:t>We learned from peers who have completed stakeholder‑engaged research. </a:t>
            </a:r>
            <a:r>
              <a:rPr lang="en-US" dirty="0"/>
              <a:t>Through the CZI network, we connected with an organization who had partnered with Dr. Evon and the </a:t>
            </a:r>
            <a:r>
              <a:rPr lang="en-US" dirty="0" err="1"/>
              <a:t>PaCER</a:t>
            </a:r>
            <a:r>
              <a:rPr lang="en-US" dirty="0"/>
              <a:t> team at UNC, giving us a clear example of what meaningful, structured engagement can look like and leading us to collaborate with the UNC team.</a:t>
            </a:r>
          </a:p>
          <a:p>
            <a:endParaRPr lang="en-US" dirty="0"/>
          </a:p>
          <a:p>
            <a:r>
              <a:rPr lang="en-US" b="1" dirty="0"/>
              <a:t>We are building a model to guide future patient‑centric research and clinical trial readiness. </a:t>
            </a:r>
            <a:r>
              <a:rPr lang="en-US" dirty="0"/>
              <a:t>The UNC team’s experience preparing stakeholders to be equal partners in clinical trial readiness is shaping our next steps and will help us build a CADASIL‑specific process for defining meaningful endpoints.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413AD4-3278-5A21-7DC8-687F633449B2}"/>
              </a:ext>
            </a:extLst>
          </p:cNvPr>
          <p:cNvSpPr txBox="1"/>
          <p:nvPr/>
        </p:nvSpPr>
        <p:spPr>
          <a:xfrm>
            <a:off x="108592" y="5819492"/>
            <a:ext cx="109105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*Defining patient‑reported outcomes and priorities for clinical trials in CADASIL through an international survey.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Nikolaos Karvelas, Sheila Connor, Andria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Burroso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Ki Coale, Mariana Lemos Duarte,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Yuguang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Xiong,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Liqhwa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Ncube, Claudia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Kunney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Debarag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Banerjee, Michael Kennedy, Sarah McDaniels, Pedro de Lencastre, Jane Gunther, Bert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Kasiske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and Fanny M. Elahi.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Published in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Cerebral Circulation – Cognition and Behavior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2026.</a:t>
            </a:r>
          </a:p>
        </p:txBody>
      </p:sp>
    </p:spTree>
    <p:extLst>
      <p:ext uri="{BB962C8B-B14F-4D97-AF65-F5344CB8AC3E}">
        <p14:creationId xmlns:p14="http://schemas.microsoft.com/office/powerpoint/2010/main" val="4043281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34E47-B99D-425F-9E53-CFC302BC3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18C634C-13C5-BA3D-A693-2E393905D7DA}"/>
              </a:ext>
            </a:extLst>
          </p:cNvPr>
          <p:cNvSpPr/>
          <p:nvPr/>
        </p:nvSpPr>
        <p:spPr>
          <a:xfrm>
            <a:off x="-2011" y="3711"/>
            <a:ext cx="12191998" cy="109138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en-US" sz="3600" dirty="0"/>
              <a:t>Building Our </a:t>
            </a:r>
            <a:r>
              <a:rPr lang="en-US" sz="3600" b="1" u="sng" dirty="0"/>
              <a:t>P</a:t>
            </a:r>
            <a:r>
              <a:rPr lang="en-US" sz="3600" dirty="0"/>
              <a:t>atient </a:t>
            </a:r>
            <a:r>
              <a:rPr lang="en-US" sz="3600" b="1" u="sng" dirty="0"/>
              <a:t>a</a:t>
            </a:r>
            <a:r>
              <a:rPr lang="en-US" sz="3600" dirty="0"/>
              <a:t>nd </a:t>
            </a:r>
            <a:r>
              <a:rPr lang="en-US" sz="3600" b="1" u="sng" dirty="0"/>
              <a:t>C</a:t>
            </a:r>
            <a:r>
              <a:rPr lang="en-US" sz="3600" dirty="0"/>
              <a:t>ommunity </a:t>
            </a:r>
            <a:r>
              <a:rPr lang="en-US" sz="3600" b="1" u="sng" dirty="0"/>
              <a:t>E</a:t>
            </a:r>
            <a:r>
              <a:rPr lang="en-US" sz="3600" dirty="0"/>
              <a:t>ngagement in </a:t>
            </a:r>
            <a:r>
              <a:rPr lang="en-US" sz="3600" b="1" u="sng" dirty="0"/>
              <a:t>R</a:t>
            </a:r>
            <a:r>
              <a:rPr lang="en-US" sz="3600" dirty="0"/>
              <a:t>esearch Program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D7CC16-F834-8398-B001-DD3BA7F371C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677525" y="6115417"/>
            <a:ext cx="1078072" cy="55981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6D49D65-6C23-DAAF-843B-8816D7C51C56}"/>
              </a:ext>
            </a:extLst>
          </p:cNvPr>
          <p:cNvCxnSpPr>
            <a:cxnSpLocks/>
          </p:cNvCxnSpPr>
          <p:nvPr/>
        </p:nvCxnSpPr>
        <p:spPr>
          <a:xfrm>
            <a:off x="289513" y="5821510"/>
            <a:ext cx="11359562" cy="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23F6014-410A-DFF6-8D8A-D0987FF59CE9}"/>
              </a:ext>
            </a:extLst>
          </p:cNvPr>
          <p:cNvSpPr txBox="1"/>
          <p:nvPr/>
        </p:nvSpPr>
        <p:spPr>
          <a:xfrm flipH="1">
            <a:off x="734683" y="1671363"/>
            <a:ext cx="1084340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effectLst/>
              </a:rPr>
              <a:t>Borrowing from the University of North Carolina’s Patient and Community Engagement in Research (</a:t>
            </a:r>
            <a:r>
              <a:rPr lang="en-US" sz="2000" dirty="0" err="1">
                <a:effectLst/>
              </a:rPr>
              <a:t>PaCER</a:t>
            </a:r>
            <a:r>
              <a:rPr lang="en-US" sz="2000" dirty="0">
                <a:effectLst/>
              </a:rPr>
              <a:t>) group, we are building a program designed to:</a:t>
            </a:r>
            <a:endParaRPr lang="en-US" sz="20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H</a:t>
            </a:r>
            <a:r>
              <a:rPr lang="en-US" sz="2000" dirty="0">
                <a:effectLst/>
              </a:rPr>
              <a:t>elp stakeholders understand their role in research</a:t>
            </a:r>
            <a:endParaRPr lang="en-US" sz="20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G</a:t>
            </a:r>
            <a:r>
              <a:rPr lang="en-US" sz="2000" dirty="0">
                <a:effectLst/>
              </a:rPr>
              <a:t>ive them the tools to articulate what matters most</a:t>
            </a:r>
            <a:endParaRPr lang="en-US" sz="20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Create local meetings where stakeholders come together to share perspectives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Build clear pathways for collaboration across stakeholders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</a:t>
            </a:r>
            <a:r>
              <a:rPr lang="en-US" sz="2000" dirty="0">
                <a:effectLst/>
              </a:rPr>
              <a:t>repare our community for clinical trials</a:t>
            </a:r>
            <a:endParaRPr lang="en-US" sz="20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Ensure the patient voice informs the people designing the future of CADASIL care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>
              <a:effectLst/>
            </a:endParaRPr>
          </a:p>
          <a:p>
            <a:r>
              <a:rPr lang="en-US" sz="2000" b="1" dirty="0"/>
              <a:t>This is meaningful, translational work — and the patient community's insights are essential to doing it well.</a:t>
            </a:r>
          </a:p>
        </p:txBody>
      </p:sp>
    </p:spTree>
    <p:extLst>
      <p:ext uri="{BB962C8B-B14F-4D97-AF65-F5344CB8AC3E}">
        <p14:creationId xmlns:p14="http://schemas.microsoft.com/office/powerpoint/2010/main" val="2223354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2396B-6853-EACF-B173-FDF145F1F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73CA450-1DB2-8FD9-F7F6-B9DDB5A4D297}"/>
              </a:ext>
            </a:extLst>
          </p:cNvPr>
          <p:cNvSpPr/>
          <p:nvPr/>
        </p:nvSpPr>
        <p:spPr>
          <a:xfrm>
            <a:off x="0" y="3711"/>
            <a:ext cx="12191998" cy="109138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en-US" sz="2800" b="1" dirty="0"/>
              <a:t>Designing a Stakeholder‑Partnered Approach to Research and Trial Readiness</a:t>
            </a:r>
          </a:p>
          <a:p>
            <a:pPr lvl="0" algn="ctr" defTabSz="457200">
              <a:defRPr/>
            </a:pPr>
            <a:r>
              <a:rPr lang="en-US" dirty="0"/>
              <a:t>In collaboration with Dr. Evon, </a:t>
            </a:r>
            <a:r>
              <a:rPr lang="en-US" dirty="0" err="1"/>
              <a:t>PaCER</a:t>
            </a:r>
            <a:r>
              <a:rPr lang="en-US" dirty="0"/>
              <a:t>, Dr. Elahi, and the CADASIL Consortium</a:t>
            </a:r>
            <a:r>
              <a:rPr lang="en-US" b="1" dirty="0"/>
              <a:t> 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2FC0B9-89C2-BDE1-6B67-A3A37CA6F66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677525" y="6115417"/>
            <a:ext cx="1078072" cy="5598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B5696C-381E-8137-2465-27F7018332BA}"/>
              </a:ext>
            </a:extLst>
          </p:cNvPr>
          <p:cNvSpPr txBox="1"/>
          <p:nvPr/>
        </p:nvSpPr>
        <p:spPr>
          <a:xfrm flipH="1">
            <a:off x="674297" y="1095095"/>
            <a:ext cx="10843405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Goal: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lang="en-US" sz="2000" dirty="0"/>
              <a:t>Developed in collaboration with Dr. Evon, the </a:t>
            </a:r>
            <a:r>
              <a:rPr lang="en-US" sz="2000" dirty="0" err="1"/>
              <a:t>PaCER</a:t>
            </a:r>
            <a:r>
              <a:rPr lang="en-US" sz="2000" dirty="0"/>
              <a:t> team, Dr. Elahi, and the CADASIL Consortium, this project is designed to create a sustained, coordinated process for capturing and integrating CADASIL stakeholder perspectives to guide patient‑centered research and future clinical trials.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141E3D-E366-19DA-522D-D4B5328A40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3839" y="1660543"/>
            <a:ext cx="1944793" cy="43468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6B18B7D-C462-DD9A-D005-DC40FEB18D4E}"/>
              </a:ext>
            </a:extLst>
          </p:cNvPr>
          <p:cNvSpPr txBox="1"/>
          <p:nvPr/>
        </p:nvSpPr>
        <p:spPr>
          <a:xfrm>
            <a:off x="775215" y="3152256"/>
            <a:ext cx="3071004" cy="23852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b="1" dirty="0">
                <a:solidFill>
                  <a:prstClr val="black"/>
                </a:solidFill>
              </a:rPr>
              <a:t>Local Stakeholder Meetings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Convene diverse stakeholder groups at seven CADASIL Consortium sites + Mount Sinai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Hold in‑person sessions to share perspectives, identify needs, and define priorities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D478C4-CBC6-9CAC-9AB2-7918A850B9DD}"/>
              </a:ext>
            </a:extLst>
          </p:cNvPr>
          <p:cNvSpPr txBox="1"/>
          <p:nvPr/>
        </p:nvSpPr>
        <p:spPr>
          <a:xfrm>
            <a:off x="8195594" y="3135956"/>
            <a:ext cx="3071004" cy="25853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b="1" dirty="0">
                <a:solidFill>
                  <a:prstClr val="black"/>
                </a:solidFill>
              </a:rPr>
              <a:t>Consensus Meeting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Bring representatives together in a final consensus meeting to refine and integrate insights and produce coordinated recommendations for patient‑centered research and future clinical trials.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AA7CB9-B26F-84F1-2190-E9E143F3CC27}"/>
              </a:ext>
            </a:extLst>
          </p:cNvPr>
          <p:cNvSpPr txBox="1"/>
          <p:nvPr/>
        </p:nvSpPr>
        <p:spPr>
          <a:xfrm>
            <a:off x="4450330" y="3140555"/>
            <a:ext cx="3071004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b="1" dirty="0">
                <a:solidFill>
                  <a:prstClr val="black"/>
                </a:solidFill>
              </a:rPr>
              <a:t>Training Session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Provide virtual training to strengthen stakeholders’ ability to engage in patient‑centered research and trial readiness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570D958-CE48-CC9E-9BB5-6D063325128B}"/>
              </a:ext>
            </a:extLst>
          </p:cNvPr>
          <p:cNvCxnSpPr>
            <a:cxnSpLocks/>
          </p:cNvCxnSpPr>
          <p:nvPr/>
        </p:nvCxnSpPr>
        <p:spPr>
          <a:xfrm>
            <a:off x="289513" y="6032524"/>
            <a:ext cx="11359562" cy="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93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495CC6A0C7A24BA5D044BF65D3B742" ma:contentTypeVersion="12" ma:contentTypeDescription="Create a new document." ma:contentTypeScope="" ma:versionID="d35f47d01130332d3047c64459526ad8">
  <xsd:schema xmlns:xsd="http://www.w3.org/2001/XMLSchema" xmlns:xs="http://www.w3.org/2001/XMLSchema" xmlns:p="http://schemas.microsoft.com/office/2006/metadata/properties" xmlns:ns2="0f2e3c71-3ae6-457c-be9e-d5b3330fd615" xmlns:ns3="06b1b2d0-0a16-4f91-b753-207d29565a04" targetNamespace="http://schemas.microsoft.com/office/2006/metadata/properties" ma:root="true" ma:fieldsID="d7e79541cf4eb90c184c3ade336afa11" ns2:_="" ns3:_="">
    <xsd:import namespace="0f2e3c71-3ae6-457c-be9e-d5b3330fd615"/>
    <xsd:import namespace="06b1b2d0-0a16-4f91-b753-207d29565a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2e3c71-3ae6-457c-be9e-d5b3330fd6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4c96f58-6cfa-4ebc-976c-0973bd9928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b1b2d0-0a16-4f91-b753-207d29565a0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fc0bbd7-91ae-486d-8c49-4c903271a3a2}" ma:internalName="TaxCatchAll" ma:showField="CatchAllData" ma:web="06b1b2d0-0a16-4f91-b753-207d29565a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6b1b2d0-0a16-4f91-b753-207d29565a04" xsi:nil="true"/>
    <lcf76f155ced4ddcb4097134ff3c332f xmlns="0f2e3c71-3ae6-457c-be9e-d5b3330fd61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4C956E7-246F-40DA-A99A-EE327FF98817}"/>
</file>

<file path=customXml/itemProps2.xml><?xml version="1.0" encoding="utf-8"?>
<ds:datastoreItem xmlns:ds="http://schemas.openxmlformats.org/officeDocument/2006/customXml" ds:itemID="{616D6913-BBB6-428F-9245-2E77074F6D1F}"/>
</file>

<file path=customXml/itemProps3.xml><?xml version="1.0" encoding="utf-8"?>
<ds:datastoreItem xmlns:ds="http://schemas.openxmlformats.org/officeDocument/2006/customXml" ds:itemID="{381C3A3E-D779-4F53-A5C7-F84C1EC662AD}"/>
</file>

<file path=docMetadata/LabelInfo.xml><?xml version="1.0" encoding="utf-8"?>
<clbl:labelList xmlns:clbl="http://schemas.microsoft.com/office/2020/mipLabelMetadata">
  <clbl:label id="{f81b3476-1d3a-4fa1-91b5-c85e909c04aa}" enabled="1" method="Privileged" siteId="{7a4a7278-f39a-4a8e-b35a-27ea517f4326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1292</TotalTime>
  <Words>972</Words>
  <Application>Microsoft Office PowerPoint</Application>
  <PresentationFormat>Widescreen</PresentationFormat>
  <Paragraphs>67</Paragraphs>
  <Slides>12</Slides>
  <Notes>5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1_Office Theme</vt:lpstr>
      <vt:lpstr>2_Office Theme</vt:lpstr>
      <vt:lpstr>Engaging Patient and Community Partners to Advance Meaningful Research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Gunther</dc:creator>
  <cp:lastModifiedBy>Katie Fletcher</cp:lastModifiedBy>
  <cp:revision>71</cp:revision>
  <dcterms:created xsi:type="dcterms:W3CDTF">2026-06-24T22:31:02Z</dcterms:created>
  <dcterms:modified xsi:type="dcterms:W3CDTF">2026-07-29T14:41:04Z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0x010100CF495CC6A0C7A24BA5D044BF65D3B742</vt:lpwstr>
  </property>
</Properties>
</file>